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82" r:id="rId7"/>
    <p:sldId id="278" r:id="rId8"/>
    <p:sldId id="269" r:id="rId9"/>
    <p:sldId id="274" r:id="rId10"/>
    <p:sldId id="279" r:id="rId11"/>
    <p:sldId id="280" r:id="rId12"/>
    <p:sldId id="281" r:id="rId13"/>
    <p:sldId id="270" r:id="rId14"/>
    <p:sldId id="271" r:id="rId15"/>
    <p:sldId id="272" r:id="rId16"/>
    <p:sldId id="273" r:id="rId17"/>
  </p:sldIdLst>
  <p:sldSz cx="12192000" cy="6858000"/>
  <p:notesSz cx="6858000" cy="9144000"/>
  <p:embeddedFontLst>
    <p:embeddedFont>
      <p:font typeface="Cantarell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izbQE+44XribcIGJTGvpF2yWx5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F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93987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14" name="Google Shape;11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8" name="Google Shape;13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0ec258be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g340ec258b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>
          <a:extLst>
            <a:ext uri="{FF2B5EF4-FFF2-40B4-BE49-F238E27FC236}">
              <a16:creationId xmlns:a16="http://schemas.microsoft.com/office/drawing/2014/main" id="{C4B4EDE7-8C18-ED00-0ABA-717ACD7BD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0ec258bed_0_0:notes">
            <a:extLst>
              <a:ext uri="{FF2B5EF4-FFF2-40B4-BE49-F238E27FC236}">
                <a16:creationId xmlns:a16="http://schemas.microsoft.com/office/drawing/2014/main" id="{C939A616-5F0A-3ED0-EC1C-21AE9AA97C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g340ec258bed_0_0:notes">
            <a:extLst>
              <a:ext uri="{FF2B5EF4-FFF2-40B4-BE49-F238E27FC236}">
                <a16:creationId xmlns:a16="http://schemas.microsoft.com/office/drawing/2014/main" id="{05A2F488-0A3E-5322-C96B-7AA54876DD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28652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33039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6000"/>
              <a:buFont typeface="Cantarell"/>
              <a:buNone/>
              <a:defRPr sz="60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400"/>
              <a:buNone/>
              <a:defRPr sz="24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4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21" name="Google Shape;21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4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bg>
      <p:bgPr>
        <a:solidFill>
          <a:srgbClr val="233039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3200"/>
              <a:buFont typeface="Cantarell"/>
              <a:buNone/>
              <a:defRPr sz="32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2"/>
          <p:cNvSpPr>
            <a:spLocks noGrp="1"/>
          </p:cNvSpPr>
          <p:nvPr>
            <p:ph type="pic" idx="2"/>
          </p:nvPr>
        </p:nvSpPr>
        <p:spPr>
          <a:xfrm>
            <a:off x="5183188" y="1116000"/>
            <a:ext cx="6172200" cy="474505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1600"/>
              <a:buNone/>
              <a:defRPr sz="16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1" name="Google Shape;91;p32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32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94" name="Google Shape;94;p32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bg>
      <p:bgPr>
        <a:solidFill>
          <a:srgbClr val="233039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886777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ntarell"/>
              <a:buNone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4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33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3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3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02" name="Google Shape;102;p33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Google Shape;103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bg>
      <p:bgPr>
        <a:solidFill>
          <a:srgbClr val="233039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4"/>
          <p:cNvSpPr txBox="1">
            <a:spLocks noGrp="1"/>
          </p:cNvSpPr>
          <p:nvPr>
            <p:ph type="title"/>
          </p:nvPr>
        </p:nvSpPr>
        <p:spPr>
          <a:xfrm rot="5400000">
            <a:off x="7596486" y="2419648"/>
            <a:ext cx="4885729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ntarell"/>
              <a:buNone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4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34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4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4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10" name="Google Shape;110;p34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solidFill>
          <a:srgbClr val="233039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5"/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8858400" cy="8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ntarell"/>
              <a:buNone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5"/>
          <p:cNvSpPr txBox="1">
            <a:spLocks noGrp="1"/>
          </p:cNvSpPr>
          <p:nvPr>
            <p:ph type="body" idx="1"/>
          </p:nvPr>
        </p:nvSpPr>
        <p:spPr>
          <a:xfrm>
            <a:off x="533400" y="987425"/>
            <a:ext cx="11053200" cy="5364900"/>
          </a:xfrm>
          <a:prstGeom prst="rect">
            <a:avLst/>
          </a:prstGeom>
          <a:solidFill>
            <a:srgbClr val="233039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  <a:latin typeface="Cantarell"/>
                <a:ea typeface="Cantarell"/>
                <a:cs typeface="Cantarell"/>
                <a:sym typeface="Cantarell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FF00"/>
              </a:buClr>
              <a:buSzPts val="1800"/>
              <a:buChar char="•"/>
              <a:defRPr>
                <a:solidFill>
                  <a:srgbClr val="FFFF00"/>
                </a:solidFill>
                <a:latin typeface="Cantarell"/>
                <a:ea typeface="Cantarell"/>
                <a:cs typeface="Cantarell"/>
                <a:sym typeface="Cantarell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</a:defRPr>
            </a:lvl9pPr>
          </a:lstStyle>
          <a:p>
            <a:endParaRPr/>
          </a:p>
        </p:txBody>
      </p:sp>
      <p:pic>
        <p:nvPicPr>
          <p:cNvPr id="26" name="Google Shape;26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5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5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5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30" name="Google Shape;30;p25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rgbClr val="233039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88582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ntarell"/>
              <a:buNone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9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9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9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36" name="Google Shape;36;p29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233039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6000"/>
              <a:buFont typeface="Cantarell"/>
              <a:buNone/>
              <a:defRPr sz="60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400"/>
              <a:buNone/>
              <a:defRPr sz="24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41" name="Google Shape;41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7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7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7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45" name="Google Shape;45;p27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3d90e39a2c_2_3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g13d90e39a2c_2_30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g13d90e39a2c_2_30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g13d90e39a2c_2_30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pic>
        <p:nvPicPr>
          <p:cNvPr id="51" name="Google Shape;51;g13d90e39a2c_2_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297385" y="90169"/>
            <a:ext cx="2073324" cy="103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bg>
      <p:bgPr>
        <a:solidFill>
          <a:srgbClr val="233039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885666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ntarell"/>
              <a:buNone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400"/>
              <a:buNone/>
              <a:defRPr sz="2400" b="1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4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400"/>
              <a:buNone/>
              <a:defRPr sz="2400" b="1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800"/>
              <a:buChar char="•"/>
              <a:defRPr>
                <a:solidFill>
                  <a:srgbClr val="D0A863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400"/>
              <a:buChar char="•"/>
              <a:defRPr>
                <a:solidFill>
                  <a:srgbClr val="D0A863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Char char="•"/>
              <a:defRPr>
                <a:solidFill>
                  <a:srgbClr val="D0A863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8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8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61" name="Google Shape;61;p28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" name="Google Shape;62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bg>
      <p:bgPr>
        <a:solidFill>
          <a:srgbClr val="233039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6"/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884872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ntarell"/>
              <a:buNone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4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4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Char char="•"/>
              <a:defRPr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6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70" name="Google Shape;70;p26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" name="Google Shape;71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233039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0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76" name="Google Shape;76;p30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" name="Google Shape;77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bg>
      <p:bgPr>
        <a:solidFill>
          <a:srgbClr val="233039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3200"/>
              <a:buFont typeface="Cantarell"/>
              <a:buNone/>
              <a:defRPr sz="32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body" idx="1"/>
          </p:nvPr>
        </p:nvSpPr>
        <p:spPr>
          <a:xfrm>
            <a:off x="5183188" y="1116000"/>
            <a:ext cx="6172200" cy="4745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3200"/>
              <a:buChar char="•"/>
              <a:defRPr sz="32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800"/>
              <a:buChar char="•"/>
              <a:defRPr sz="28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400"/>
              <a:buChar char="•"/>
              <a:defRPr sz="24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Char char="•"/>
              <a:defRPr sz="20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Char char="•"/>
              <a:defRPr sz="2000">
                <a:solidFill>
                  <a:srgbClr val="D0A863"/>
                </a:solidFill>
                <a:latin typeface="Cantarell"/>
                <a:ea typeface="Cantarell"/>
                <a:cs typeface="Cantarell"/>
                <a:sym typeface="Cantarell"/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31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1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1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85" name="Google Shape;85;p31"/>
          <p:cNvSpPr/>
          <p:nvPr/>
        </p:nvSpPr>
        <p:spPr>
          <a:xfrm>
            <a:off x="0" y="6352197"/>
            <a:ext cx="12192002" cy="130971"/>
          </a:xfrm>
          <a:prstGeom prst="rect">
            <a:avLst/>
          </a:prstGeom>
          <a:solidFill>
            <a:srgbClr val="D0A8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13907" y="0"/>
            <a:ext cx="2378094" cy="11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libri"/>
              <a:buNone/>
              <a:defRPr sz="4400" b="1" i="0" u="none" strike="noStrike" cap="none">
                <a:solidFill>
                  <a:srgbClr val="D0A8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D0A8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D0A8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D0A8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D0A8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0A863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D0A8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"/>
          <p:cNvSpPr txBox="1">
            <a:spLocks noGrp="1"/>
          </p:cNvSpPr>
          <p:nvPr>
            <p:ph type="ctrTitle"/>
          </p:nvPr>
        </p:nvSpPr>
        <p:spPr>
          <a:xfrm>
            <a:off x="6595672" y="1768839"/>
            <a:ext cx="5377792" cy="3549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000"/>
              <a:buFont typeface="Cantarell"/>
              <a:buNone/>
            </a:pPr>
            <a:r>
              <a:rPr lang="en-IN" sz="3000" dirty="0"/>
              <a:t>Semester –VI</a:t>
            </a:r>
            <a:br>
              <a:rPr lang="en-IN" sz="3000" dirty="0"/>
            </a:br>
            <a:r>
              <a:rPr lang="en-IN" sz="3000" dirty="0"/>
              <a:t>Professional Elective - IV</a:t>
            </a:r>
            <a:br>
              <a:rPr lang="en-IN" sz="3000" dirty="0"/>
            </a:br>
            <a:br>
              <a:rPr lang="en-IN" sz="3000" dirty="0"/>
            </a:br>
            <a:r>
              <a:rPr lang="en-IN" sz="3000" dirty="0"/>
              <a:t>CS3239-Data Warehousing and Mining</a:t>
            </a:r>
            <a:endParaRPr sz="3000" dirty="0"/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000"/>
              <a:buFont typeface="Cantarell"/>
              <a:buNone/>
            </a:pPr>
            <a:br>
              <a:rPr lang="en-IN" sz="3000" dirty="0"/>
            </a:br>
            <a:r>
              <a:rPr lang="en-IN" sz="3000" dirty="0"/>
              <a:t>CIE-3 Mini Project </a:t>
            </a:r>
            <a:br>
              <a:rPr lang="en-IN" sz="3000" dirty="0"/>
            </a:br>
            <a:r>
              <a:rPr lang="en-IN" sz="3000" dirty="0"/>
              <a:t>17-04-25</a:t>
            </a:r>
            <a:br>
              <a:rPr lang="en-IN" sz="3000" dirty="0"/>
            </a:br>
            <a:r>
              <a:rPr lang="en-IN" sz="3000" dirty="0"/>
              <a:t> </a:t>
            </a:r>
            <a:endParaRPr sz="3000" dirty="0"/>
          </a:p>
        </p:txBody>
      </p:sp>
      <p:sp>
        <p:nvSpPr>
          <p:cNvPr id="117" name="Google Shape;117;p1"/>
          <p:cNvSpPr txBox="1">
            <a:spLocks noGrp="1"/>
          </p:cNvSpPr>
          <p:nvPr>
            <p:ph type="dt" idx="10"/>
          </p:nvPr>
        </p:nvSpPr>
        <p:spPr>
          <a:xfrm>
            <a:off x="8382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dirty="0"/>
              <a:t>02-04-2025</a:t>
            </a:r>
            <a:endParaRPr dirty="0"/>
          </a:p>
        </p:txBody>
      </p:sp>
      <p:sp>
        <p:nvSpPr>
          <p:cNvPr id="118" name="Google Shape;118;p1"/>
          <p:cNvSpPr txBox="1">
            <a:spLocks noGrp="1"/>
          </p:cNvSpPr>
          <p:nvPr>
            <p:ph type="ftr" idx="11"/>
          </p:nvPr>
        </p:nvSpPr>
        <p:spPr>
          <a:xfrm>
            <a:off x="4038600" y="6471138"/>
            <a:ext cx="41148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dirty="0"/>
              <a:t>Team &lt;No&gt;</a:t>
            </a:r>
            <a:endParaRPr dirty="0"/>
          </a:p>
        </p:txBody>
      </p:sp>
      <p:sp>
        <p:nvSpPr>
          <p:cNvPr id="119" name="Google Shape;119;p1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1</a:t>
            </a:fld>
            <a:endParaRPr/>
          </a:p>
        </p:txBody>
      </p:sp>
      <p:pic>
        <p:nvPicPr>
          <p:cNvPr id="120" name="Google Shape;120;p1" descr="R.V. College of Engineering - Wikiwan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7876" y="335145"/>
            <a:ext cx="900647" cy="9006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" descr="RV University Launches Ph.D. Programme to Promote Research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1400" y="1498850"/>
            <a:ext cx="5937849" cy="4453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9CCE7F-E4FE-362E-2EA7-58D1509E5C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10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5B724F-DA7E-A4B7-B1FB-7563B6A1A87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60" y="533119"/>
            <a:ext cx="4185163" cy="2293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586923-AC14-A494-2F51-1E7C7014140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528" y="620078"/>
            <a:ext cx="3876189" cy="2119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8C15A9-3DFF-136B-1F91-255F283DC12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88" y="3239395"/>
            <a:ext cx="4607606" cy="2304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1DF9AE-066F-28B4-C697-A2E7AAA8A0D7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528" y="3239395"/>
            <a:ext cx="4176813" cy="24595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2794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0E6095-A4A3-4369-0627-95F09C78D7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11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F5E159-7092-8382-1687-7AD979EE29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4857" y="514936"/>
            <a:ext cx="4322950" cy="22163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818819-58D5-1F77-89EC-2D30138BB88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22695" y="514936"/>
            <a:ext cx="4101656" cy="26054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9B3613-2BA3-9BFB-C239-D49E2E71BFC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81088" y="3356976"/>
            <a:ext cx="4348002" cy="24856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DA4959-CD09-A28F-8B71-C1CDAAA42E9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006229" y="3591838"/>
            <a:ext cx="3813559" cy="244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88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C54BE8-3DB6-C754-C604-CED97A4982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12</a:t>
            </a:fld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2BF084-A757-93A8-2786-5A46EB8BDDB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7774" y="1115594"/>
            <a:ext cx="4498314" cy="22664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8C3E85-845E-40F9-637B-5AD3A529EC0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180" y="1115594"/>
            <a:ext cx="4753010" cy="22664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0F3513-272B-37A9-2059-313C9F05257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88086" y="3620023"/>
            <a:ext cx="4197689" cy="24230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B58295-4109-2C11-73EA-9005089F125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012492" y="3526077"/>
            <a:ext cx="4452385" cy="261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01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 marL="50800" indent="0" algn="just">
              <a:buNone/>
            </a:pP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Lung Cancer Classification (Orange ML Tool)</a:t>
            </a:r>
            <a:r>
              <a:rPr 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Early prediction of lung cancer using symptom-based machine learning models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Helps in non-invasive screening and triage in healthcare settings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awareness and preventive strategies for high-risk individuals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fast and cost-effective diagnostic assistance using visual ML tools</a:t>
            </a:r>
          </a:p>
          <a:p>
            <a:pPr algn="just"/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COVID-19 Time Series Analysis &amp; Clustering (KNIME)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Monitors and visualizes pandemic trends over time across countries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Identifies similar outbreak patterns through clustering for comparative analysis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Assists policymakers in planning lockdowns and medical supply distribution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data-driven support for early warning systems and future preparedness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Limitations / Challenges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Lung cancer dataset is small, limiting model generalization.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names contain inconsistencies that may affect preprocessing.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COVID data may have missing or delayed entries affecting trend accuracy.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clustering assumes spherical groups, which may not capture real-world patterns.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dirty="0"/>
              <a:t>Random Forest gave best results for soil classification.</a:t>
            </a:r>
          </a:p>
          <a:p>
            <a:r>
              <a:rPr dirty="0"/>
              <a:t>Clustering revealed monthly air quality patterns.</a:t>
            </a:r>
          </a:p>
          <a:p>
            <a:r>
              <a:rPr dirty="0"/>
              <a:t>Demonstrates practical use of Orange &amp; KNIME for data mining.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Orange Data Mining, “Orange: Data Mining Fruitful &amp; Fun,” [Online]. Available: https://orangedatamining.com. [Accessed: Apr. 17, 2025].</a:t>
            </a:r>
          </a:p>
          <a:p>
            <a:pPr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KNIME, “KNIME Analytics Platform,” [Online]. Available: https://www.knime.com. [Accessed: Apr. 17, 2025].</a:t>
            </a:r>
          </a:p>
          <a:p>
            <a:pPr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Johns Hopkins University, “COVID-19 Data Repository by the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Center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Systems Science and Engineering (CSSE),” [Online]. Available: https://github.com/CSSEGISandData/COVID-19. [Accessed: Apr. 17, 2025].</a:t>
            </a:r>
          </a:p>
          <a:p>
            <a:pPr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A. Jain and R. Kumar, Machine Learning for Healthcare Diagnostics. Singapore: Springer, 2020.</a:t>
            </a:r>
          </a:p>
          <a:p>
            <a:pPr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M. R. Berthold et al., “KNIME: The Konstanz Information Miner,” in Studies in Classification, Data Analysis, and Knowledge Organization, Berlin, Germany: Springer, 2008.</a:t>
            </a:r>
          </a:p>
          <a:p>
            <a:pPr marL="5080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Open-source Medical Dataset (Lung Cancer), [Online]. Available: [dataset source if known—else keep this as a generic reference].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666514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Lung Cancer Prediction Using Orange Machine Learning Tool and Covid Prediction using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Knime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Google Shape;127;p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IN" dirty="0"/>
              <a:t>K Akanksha Raju (1RVU22BSC039)</a:t>
            </a:r>
          </a:p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400"/>
              <a:buNone/>
            </a:pPr>
            <a:r>
              <a:rPr lang="en-IN" dirty="0" err="1"/>
              <a:t>Shrayaas</a:t>
            </a:r>
            <a:r>
              <a:rPr lang="en-IN" dirty="0"/>
              <a:t> Deepak (1RVU22BSC096)</a:t>
            </a:r>
          </a:p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400"/>
              <a:buNone/>
            </a:pPr>
            <a:r>
              <a:rPr lang="en-IN" dirty="0"/>
              <a:t>Rachana MS (1RVU22BSC078)</a:t>
            </a:r>
          </a:p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0A863"/>
              </a:buClr>
              <a:buSzPts val="2400"/>
              <a:buNone/>
            </a:pPr>
            <a:endParaRPr dirty="0"/>
          </a:p>
        </p:txBody>
      </p:sp>
      <p:sp>
        <p:nvSpPr>
          <p:cNvPr id="128" name="Google Shape;128;p5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"/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8858400" cy="8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ntarell"/>
              <a:buNone/>
            </a:pPr>
            <a:r>
              <a:rPr lang="en-IN" sz="3500"/>
              <a:t>Introduction</a:t>
            </a:r>
            <a:endParaRPr sz="3500"/>
          </a:p>
        </p:txBody>
      </p:sp>
      <p:sp>
        <p:nvSpPr>
          <p:cNvPr id="134" name="Google Shape;134;p2"/>
          <p:cNvSpPr txBox="1">
            <a:spLocks noGrp="1"/>
          </p:cNvSpPr>
          <p:nvPr>
            <p:ph type="body" idx="1"/>
          </p:nvPr>
        </p:nvSpPr>
        <p:spPr>
          <a:xfrm>
            <a:off x="119743" y="987425"/>
            <a:ext cx="11810999" cy="5364900"/>
          </a:xfrm>
          <a:prstGeom prst="rect">
            <a:avLst/>
          </a:prstGeom>
          <a:solidFill>
            <a:srgbClr val="233039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involves applying machine learning and data analytics techniques to two important public health challenges: lung cancer detection and COVID-19 trend analysis.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part uses the Orange Machine Learning platform to classify individuals as having lung cancer or not based on symptoms and personal health data.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second part applies KNIME analytics for time series analysis and clustering of global COVID-19 case trends.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Together, these tools demonstrate how visual programming platforms can support healthcare diagnostics and pandemic monitoring through data mining.</a:t>
            </a:r>
          </a:p>
        </p:txBody>
      </p:sp>
      <p:sp>
        <p:nvSpPr>
          <p:cNvPr id="135" name="Google Shape;135;p2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"/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8858400" cy="8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3960"/>
              <a:buFont typeface="Cantarell"/>
              <a:buNone/>
            </a:pPr>
            <a:r>
              <a:rPr lang="en-IN" sz="2750" dirty="0"/>
              <a:t>Relevance / Importance of the Chosen Topic</a:t>
            </a:r>
            <a:endParaRPr sz="2750" dirty="0"/>
          </a:p>
        </p:txBody>
      </p:sp>
      <p:sp>
        <p:nvSpPr>
          <p:cNvPr id="141" name="Google Shape;141;p3"/>
          <p:cNvSpPr txBox="1">
            <a:spLocks noGrp="1"/>
          </p:cNvSpPr>
          <p:nvPr>
            <p:ph type="body" idx="1"/>
          </p:nvPr>
        </p:nvSpPr>
        <p:spPr>
          <a:xfrm>
            <a:off x="569400" y="983569"/>
            <a:ext cx="11053200" cy="4890861"/>
          </a:xfrm>
          <a:prstGeom prst="rect">
            <a:avLst/>
          </a:prstGeom>
          <a:solidFill>
            <a:srgbClr val="23303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lnSpc>
                <a:spcPct val="12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Soil Fertility</a:t>
            </a:r>
          </a:p>
          <a:p>
            <a:pPr marL="50800" indent="0" algn="just">
              <a:lnSpc>
                <a:spcPct val="12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Soil fertility is vital for agricultural productivity.</a:t>
            </a:r>
          </a:p>
          <a:p>
            <a:pPr marL="50800" indent="0" algn="just">
              <a:lnSpc>
                <a:spcPct val="12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Manual testing is labor-intensive, costly, and time-consuming.</a:t>
            </a:r>
          </a:p>
          <a:p>
            <a:pPr marL="50800" indent="0" algn="just">
              <a:lnSpc>
                <a:spcPct val="12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Machine learning enables fast, accurate, and automated soil classification.</a:t>
            </a:r>
          </a:p>
          <a:p>
            <a:pPr marL="50800" indent="0" algn="just">
              <a:lnSpc>
                <a:spcPct val="12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Supports data-driven decisions in smart farming and sustainable agriculture.</a:t>
            </a:r>
          </a:p>
          <a:p>
            <a:pPr algn="just">
              <a:lnSpc>
                <a:spcPct val="12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Delhi Air Quality</a:t>
            </a:r>
          </a:p>
          <a:p>
            <a:pPr marL="50800" indent="0" algn="just">
              <a:lnSpc>
                <a:spcPct val="12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Delhi faces critical air pollution challenges, impacting public health.</a:t>
            </a:r>
          </a:p>
          <a:p>
            <a:pPr marL="50800" indent="0" algn="just">
              <a:lnSpc>
                <a:spcPct val="12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Time series forecasting helps in predicting PM2.5 levels.</a:t>
            </a:r>
          </a:p>
          <a:p>
            <a:pPr marL="50800" indent="0" algn="just">
              <a:lnSpc>
                <a:spcPct val="12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Clustering identifies seasonal pollution patterns for better planning.</a:t>
            </a:r>
          </a:p>
          <a:p>
            <a:pPr marL="50800" indent="0" algn="just">
              <a:lnSpc>
                <a:spcPct val="12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Useful for early health warnings, policy decisions, and resource allocation.</a:t>
            </a:r>
          </a:p>
        </p:txBody>
      </p:sp>
      <p:sp>
        <p:nvSpPr>
          <p:cNvPr id="142" name="Google Shape;142;p3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ec258bed_0_0"/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8858400" cy="8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ntarell"/>
              <a:buNone/>
            </a:pPr>
            <a:r>
              <a:rPr lang="en-IN" sz="3500" dirty="0"/>
              <a:t>Description of the Project &amp; tool</a:t>
            </a:r>
            <a:endParaRPr sz="3500" dirty="0"/>
          </a:p>
        </p:txBody>
      </p:sp>
      <p:sp>
        <p:nvSpPr>
          <p:cNvPr id="148" name="Google Shape;148;g340ec258bed_0_0"/>
          <p:cNvSpPr txBox="1">
            <a:spLocks noGrp="1"/>
          </p:cNvSpPr>
          <p:nvPr>
            <p:ph type="body" idx="1"/>
          </p:nvPr>
        </p:nvSpPr>
        <p:spPr>
          <a:xfrm>
            <a:off x="533400" y="987425"/>
            <a:ext cx="11053200" cy="5364900"/>
          </a:xfrm>
          <a:prstGeom prst="rect">
            <a:avLst/>
          </a:prstGeom>
          <a:solidFill>
            <a:srgbClr val="233039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 1: Orange ML Tool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 Classify lung cancer status based on health indicators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Dataset: 309 instances, 16 attributes (e.g., smoking, fatigue, chest pain, wheezing)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variable: LUNG_CANCER (Binary classification)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Used:</a:t>
            </a:r>
          </a:p>
          <a:p>
            <a:pPr marL="50800" indent="0">
              <a:lnSpc>
                <a:spcPct val="100000"/>
              </a:lnSpc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1.Logistic Regression</a:t>
            </a:r>
          </a:p>
          <a:p>
            <a:pPr marL="50800" indent="0">
              <a:lnSpc>
                <a:spcPct val="100000"/>
              </a:lnSpc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2.k-Nearest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Neighbors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kNN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50800" indent="0">
              <a:lnSpc>
                <a:spcPct val="100000"/>
              </a:lnSpc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3.Random Forest</a:t>
            </a:r>
          </a:p>
          <a:p>
            <a:pPr marL="50800" indent="0">
              <a:lnSpc>
                <a:spcPct val="100000"/>
              </a:lnSpc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4.Decision Tree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Evaluation: Cross-validation and confusion matrix</a:t>
            </a:r>
          </a:p>
          <a:p>
            <a:pPr marL="50800" indent="0">
              <a:buNone/>
            </a:pPr>
            <a:endParaRPr lang="en-IN" sz="1600" dirty="0"/>
          </a:p>
        </p:txBody>
      </p:sp>
      <p:sp>
        <p:nvSpPr>
          <p:cNvPr id="149" name="Google Shape;149;g340ec258bed_0_0"/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>
          <a:extLst>
            <a:ext uri="{FF2B5EF4-FFF2-40B4-BE49-F238E27FC236}">
              <a16:creationId xmlns:a16="http://schemas.microsoft.com/office/drawing/2014/main" id="{F009B841-ED19-06FA-E67F-9E7266CA7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ec258bed_0_0">
            <a:extLst>
              <a:ext uri="{FF2B5EF4-FFF2-40B4-BE49-F238E27FC236}">
                <a16:creationId xmlns:a16="http://schemas.microsoft.com/office/drawing/2014/main" id="{1661E419-68AD-2199-7FE5-4E3071D43E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8858400" cy="8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0A863"/>
              </a:buClr>
              <a:buSzPts val="4400"/>
              <a:buFont typeface="Cantarell"/>
              <a:buNone/>
            </a:pPr>
            <a:r>
              <a:rPr lang="en-IN" sz="3500" dirty="0"/>
              <a:t>Description of the Project &amp; tool</a:t>
            </a:r>
            <a:endParaRPr sz="3500" dirty="0"/>
          </a:p>
        </p:txBody>
      </p:sp>
      <p:sp>
        <p:nvSpPr>
          <p:cNvPr id="148" name="Google Shape;148;g340ec258bed_0_0">
            <a:extLst>
              <a:ext uri="{FF2B5EF4-FFF2-40B4-BE49-F238E27FC236}">
                <a16:creationId xmlns:a16="http://schemas.microsoft.com/office/drawing/2014/main" id="{477CD377-0622-973B-B64B-53A67F29DD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33400" y="987425"/>
            <a:ext cx="11053200" cy="5364900"/>
          </a:xfrm>
          <a:prstGeom prst="rect">
            <a:avLst/>
          </a:prstGeom>
          <a:solidFill>
            <a:srgbClr val="233039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 2: KNIME Analytics Platform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 Analyze and cluster global COVID-19 time series data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Dataset: 231,744 records, including daily case data for confirmed, recovered, and deaths across countries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1.Date-wise aggregation by country</a:t>
            </a: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2.Clustering countries based on case trends (e.g., k-Means)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Used:</a:t>
            </a:r>
          </a:p>
          <a:p>
            <a:pPr>
              <a:lnSpc>
                <a:spcPct val="10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1.Time Series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GroupBy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Line Plots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Clustering</a:t>
            </a:r>
          </a:p>
        </p:txBody>
      </p:sp>
      <p:sp>
        <p:nvSpPr>
          <p:cNvPr id="149" name="Google Shape;149;g340ec258bed_0_0">
            <a:extLst>
              <a:ext uri="{FF2B5EF4-FFF2-40B4-BE49-F238E27FC236}">
                <a16:creationId xmlns:a16="http://schemas.microsoft.com/office/drawing/2014/main" id="{688FD137-B9DD-A170-9475-DC4C7B25E46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471138"/>
            <a:ext cx="2743200" cy="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7400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80C020-66D9-3009-8653-526B34A73E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t>7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88EF4F-76CC-81D2-FF64-27227709BAC7}"/>
              </a:ext>
            </a:extLst>
          </p:cNvPr>
          <p:cNvSpPr txBox="1"/>
          <p:nvPr/>
        </p:nvSpPr>
        <p:spPr>
          <a:xfrm>
            <a:off x="315687" y="478972"/>
            <a:ext cx="1096191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8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Source: COVID-19 Global Time Series Dataset</a:t>
            </a:r>
          </a:p>
          <a:p>
            <a:r>
              <a:rPr lang="en-US" sz="24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Attributes: Daily reported cases by country (Confirmed, Recovered, Deaths)</a:t>
            </a:r>
          </a:p>
          <a:p>
            <a:r>
              <a:rPr lang="en-US" sz="24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Granularity: Country/Region and Province/State-wise data with daily updates</a:t>
            </a:r>
          </a:p>
          <a:p>
            <a:r>
              <a:rPr lang="en-US" sz="24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Total Records: 231,744 rows</a:t>
            </a:r>
          </a:p>
          <a:p>
            <a:r>
              <a:rPr lang="en-US" sz="24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Time Attribute: Date (daily granularity for each country/region)</a:t>
            </a:r>
          </a:p>
          <a:p>
            <a:endParaRPr lang="en-US" sz="24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Source: Lung Cancer Symptom Dataset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Attributes: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Symptoms and personal health indicators relevant to lung cancer (e.g., smoking habits, coughing, chest pain)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Target Label: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LUNG_CANCER – Binary classification (Yes/No)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Granularity: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Individual-level records representing each patient's symptom profile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Total Records: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309 rows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 Feature Count: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15 input attributes + 1 target label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 Data Type: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All attributes are numeric (binary/categorical values)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4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156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001743"/>
            <a:ext cx="10574229" cy="4854514"/>
          </a:xfrm>
        </p:spPr>
        <p:txBody>
          <a:bodyPr>
            <a:normAutofit fontScale="92500"/>
          </a:bodyPr>
          <a:lstStyle/>
          <a:p>
            <a:r>
              <a:rPr dirty="0"/>
              <a:t>Soil Fertility Classification (Orange):</a:t>
            </a:r>
          </a:p>
          <a:p>
            <a:r>
              <a:rPr dirty="0"/>
              <a:t>Loaded dataset using File widget; applied Z-score normalization.</a:t>
            </a:r>
          </a:p>
          <a:p>
            <a:r>
              <a:rPr dirty="0"/>
              <a:t>• Trained </a:t>
            </a:r>
            <a:r>
              <a:rPr dirty="0" err="1"/>
              <a:t>kNN</a:t>
            </a:r>
            <a:r>
              <a:rPr dirty="0"/>
              <a:t>, Random Forest, Logistic Regression using Test &amp; Score.</a:t>
            </a:r>
          </a:p>
          <a:p>
            <a:r>
              <a:rPr dirty="0"/>
              <a:t>• Evaluated using cross-validation and confusion matrix.</a:t>
            </a:r>
          </a:p>
          <a:p>
            <a:endParaRPr dirty="0"/>
          </a:p>
          <a:p>
            <a:r>
              <a:rPr dirty="0"/>
              <a:t>Delhi AQI Time Series &amp; Clustering (KNIME):</a:t>
            </a:r>
          </a:p>
          <a:p>
            <a:r>
              <a:rPr dirty="0"/>
              <a:t> Aggregated pollutants monthly using </a:t>
            </a:r>
            <a:r>
              <a:rPr dirty="0" err="1"/>
              <a:t>GroupBy</a:t>
            </a:r>
            <a:r>
              <a:rPr dirty="0"/>
              <a:t>..</a:t>
            </a:r>
          </a:p>
          <a:p>
            <a:r>
              <a:rPr dirty="0"/>
              <a:t>Applied k-Means clustering to find seasonal pollution patterns.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09742-8FB1-46D7-258D-CDCBA825B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CBEFA-DA5F-7BAC-D545-44BD53B2D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 Shots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EF794-B1A0-3389-021F-F2849FC1B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001743"/>
            <a:ext cx="10574229" cy="4854514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 </a:t>
            </a:r>
            <a:endParaRPr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722" y="1148463"/>
            <a:ext cx="4535892" cy="21959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451" y="1148463"/>
            <a:ext cx="4285371" cy="2372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65" y="3745281"/>
            <a:ext cx="4473262" cy="2147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123" y="3521366"/>
            <a:ext cx="3999979" cy="25294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1332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</TotalTime>
  <Words>1017</Words>
  <Application>Microsoft Office PowerPoint</Application>
  <PresentationFormat>Widescreen</PresentationFormat>
  <Paragraphs>109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Wingdings</vt:lpstr>
      <vt:lpstr>Arial</vt:lpstr>
      <vt:lpstr>Times New Roman</vt:lpstr>
      <vt:lpstr>Calibri</vt:lpstr>
      <vt:lpstr>Cantarell</vt:lpstr>
      <vt:lpstr>Office Theme</vt:lpstr>
      <vt:lpstr>Semester –VI Professional Elective - IV  CS3239-Data Warehousing and Mining  CIE-3 Mini Project  17-04-25  </vt:lpstr>
      <vt:lpstr>Lung Cancer Prediction Using Orange Machine Learning Tool and Covid Prediction using Knime</vt:lpstr>
      <vt:lpstr>Introduction</vt:lpstr>
      <vt:lpstr>Relevance / Importance of the Chosen Topic</vt:lpstr>
      <vt:lpstr>Description of the Project &amp; tool</vt:lpstr>
      <vt:lpstr>Description of the Project &amp; tool</vt:lpstr>
      <vt:lpstr>PowerPoint Presentation</vt:lpstr>
      <vt:lpstr>Implementation</vt:lpstr>
      <vt:lpstr>Screen Shots</vt:lpstr>
      <vt:lpstr>PowerPoint Presentation</vt:lpstr>
      <vt:lpstr>PowerPoint Presentation</vt:lpstr>
      <vt:lpstr>PowerPoint Presentation</vt:lpstr>
      <vt:lpstr>Applications</vt:lpstr>
      <vt:lpstr>Limitations / Challenges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Semester –VI Professional Elective - IV  CS3236-Data Warehousing and Mining  CIE-3 Mini Project  &lt;Date&gt;</dc:title>
  <dc:creator>Yogendra</dc:creator>
  <cp:lastModifiedBy>Rakshitha Mohan</cp:lastModifiedBy>
  <cp:revision>17</cp:revision>
  <dcterms:created xsi:type="dcterms:W3CDTF">2021-05-28T05:59:32Z</dcterms:created>
  <dcterms:modified xsi:type="dcterms:W3CDTF">2025-04-17T09:10:30Z</dcterms:modified>
</cp:coreProperties>
</file>